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2" r:id="rId2"/>
    <p:sldId id="323" r:id="rId3"/>
    <p:sldId id="303" r:id="rId4"/>
    <p:sldId id="293" r:id="rId5"/>
    <p:sldId id="301" r:id="rId6"/>
    <p:sldId id="314" r:id="rId7"/>
    <p:sldId id="304" r:id="rId8"/>
    <p:sldId id="283" r:id="rId9"/>
    <p:sldId id="318" r:id="rId10"/>
    <p:sldId id="307" r:id="rId11"/>
    <p:sldId id="319" r:id="rId12"/>
    <p:sldId id="322" r:id="rId13"/>
    <p:sldId id="306" r:id="rId14"/>
    <p:sldId id="305" r:id="rId15"/>
    <p:sldId id="312" r:id="rId16"/>
    <p:sldId id="316" r:id="rId17"/>
    <p:sldId id="317" r:id="rId18"/>
    <p:sldId id="308" r:id="rId19"/>
    <p:sldId id="320" r:id="rId20"/>
    <p:sldId id="32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0" autoAdjust="0"/>
    <p:restoredTop sz="75450" autoAdjust="0"/>
  </p:normalViewPr>
  <p:slideViewPr>
    <p:cSldViewPr snapToGrid="0">
      <p:cViewPr varScale="1">
        <p:scale>
          <a:sx n="123" d="100"/>
          <a:sy n="123" d="100"/>
        </p:scale>
        <p:origin x="156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2018/10/10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2018/10/10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9812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Amplification – spoofing sender IP to send large amounts of traffic to victim (sender)</a:t>
            </a:r>
          </a:p>
          <a:p>
            <a:endParaRPr lang="en-US" dirty="0"/>
          </a:p>
          <a:p>
            <a:r>
              <a:rPr lang="en-US" dirty="0"/>
              <a:t>Cache Poisoning – Attacker introduces bogus data into recursive nameserver’s cache</a:t>
            </a:r>
          </a:p>
          <a:p>
            <a:endParaRPr lang="en-US" dirty="0"/>
          </a:p>
          <a:p>
            <a:r>
              <a:rPr lang="en-US" dirty="0"/>
              <a:t>MITM - intercepting DNS packets and reading or modifying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041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DNSSEC</a:t>
            </a:r>
          </a:p>
          <a:p>
            <a:endParaRPr lang="en-US" dirty="0"/>
          </a:p>
          <a:p>
            <a:r>
              <a:rPr lang="en-US" dirty="0"/>
              <a:t>Domain Name System Security Extensions</a:t>
            </a:r>
          </a:p>
          <a:p>
            <a:endParaRPr lang="en-US" dirty="0"/>
          </a:p>
          <a:p>
            <a:r>
              <a:rPr lang="en-US" dirty="0"/>
              <a:t>In 1999 IETF Proposed DNSSEC standard </a:t>
            </a:r>
          </a:p>
          <a:p>
            <a:endParaRPr lang="en-US" dirty="0"/>
          </a:p>
          <a:p>
            <a:r>
              <a:rPr lang="en-US" dirty="0"/>
              <a:t>Provides integrity of DNS requests</a:t>
            </a:r>
            <a:r>
              <a:rPr lang="en-US" baseline="0" dirty="0"/>
              <a:t> from authoritative servers by digitally signing them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06792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Origin is authentic – the response came from ‘.com’ zone</a:t>
            </a:r>
          </a:p>
          <a:p>
            <a:r>
              <a:rPr lang="en-US" dirty="0"/>
              <a:t>Data Integrity – An attacker cannot perform a MITM attack</a:t>
            </a:r>
          </a:p>
          <a:p>
            <a:endParaRPr lang="en-US" dirty="0"/>
          </a:p>
          <a:p>
            <a:r>
              <a:rPr lang="en-US" dirty="0"/>
              <a:t>Does not offer additional protections to confidentiality or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Denial of service attacks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Encryption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Last mile problem: although it has been validated up to the Resolver, it is possible the resolver is compromised or potential for a MITM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DANE protocol (DNS-based Authentication of Named Entities): A good example of the use website TLS certificates can be stored within the DNSSEC protocol as TLSA resource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96942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zone has public/private key pair – validate authenticity and integrity</a:t>
            </a:r>
          </a:p>
          <a:p>
            <a:endParaRPr lang="en-US" dirty="0"/>
          </a:p>
          <a:p>
            <a:r>
              <a:rPr lang="en-US" dirty="0"/>
              <a:t>Public key is stored in DNSKEY record</a:t>
            </a:r>
          </a:p>
          <a:p>
            <a:endParaRPr lang="en-US" dirty="0"/>
          </a:p>
          <a:p>
            <a:r>
              <a:rPr lang="en-US" dirty="0"/>
              <a:t>NSEC – Next Secure Record</a:t>
            </a:r>
          </a:p>
          <a:p>
            <a:endParaRPr lang="en-US" dirty="0"/>
          </a:p>
          <a:p>
            <a:r>
              <a:rPr lang="en-US" dirty="0"/>
              <a:t>NSEC3 – improved version with hashed values</a:t>
            </a:r>
          </a:p>
          <a:p>
            <a:endParaRPr lang="en-US" dirty="0"/>
          </a:p>
          <a:p>
            <a:r>
              <a:rPr lang="en-US" dirty="0"/>
              <a:t>*DEMO DNSSEC*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7817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Resolvers compare hash of Public KSK</a:t>
            </a:r>
          </a:p>
          <a:p>
            <a:endParaRPr lang="en-US" dirty="0"/>
          </a:p>
          <a:p>
            <a:r>
              <a:rPr lang="en-US" dirty="0"/>
              <a:t>DS - Delegation Signer records – transfers trust to child zone</a:t>
            </a:r>
          </a:p>
          <a:p>
            <a:endParaRPr lang="en-US" dirty="0"/>
          </a:p>
          <a:p>
            <a:r>
              <a:rPr lang="en-US" dirty="0"/>
              <a:t>Root zone was signed in 2010.</a:t>
            </a:r>
          </a:p>
          <a:p>
            <a:endParaRPr lang="en-US" dirty="0"/>
          </a:p>
          <a:p>
            <a:r>
              <a:rPr lang="en-US" dirty="0"/>
              <a:t>How do you trust the Root Zone?</a:t>
            </a:r>
          </a:p>
          <a:p>
            <a:endParaRPr lang="en-US" dirty="0"/>
          </a:p>
          <a:p>
            <a:r>
              <a:rPr lang="en-US" dirty="0"/>
              <a:t>Root Signing Ceremony – World’s most elite DNS nerds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Public, audited, tightly controlled ceremony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0786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Verisign – Root Zone Server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84830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DNS is unencrypted and no authentication or integrity checking exists</a:t>
            </a:r>
          </a:p>
          <a:p>
            <a:endParaRPr lang="en-US" dirty="0"/>
          </a:p>
          <a:p>
            <a:r>
              <a:rPr lang="en-US" dirty="0"/>
              <a:t>DNSSEC provides integrity with Digital Signatures</a:t>
            </a:r>
          </a:p>
          <a:p>
            <a:endParaRPr lang="en-US" dirty="0"/>
          </a:p>
          <a:p>
            <a:r>
              <a:rPr lang="en-US" dirty="0"/>
              <a:t>DOH It is what it sounds like, utilizing HTTPS protocol to encrypt DNS traffic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49478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Transmitted traffic is encrypted over HTTPS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Replaces your ISP as your trusted resolver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Prevents MITM attacks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Prevents ISP or other part in traffic path from seeing your DNS requests</a:t>
            </a:r>
          </a:p>
          <a:p>
            <a:endParaRPr lang="en-US" dirty="0"/>
          </a:p>
          <a:p>
            <a:r>
              <a:rPr lang="en-US" dirty="0"/>
              <a:t>Firefox by defaults to </a:t>
            </a:r>
            <a:r>
              <a:rPr lang="en-US" dirty="0" err="1"/>
              <a:t>cloudflare</a:t>
            </a:r>
            <a:r>
              <a:rPr lang="en-US" dirty="0"/>
              <a:t> as a “trusted recursive resolver”</a:t>
            </a:r>
          </a:p>
          <a:p>
            <a:r>
              <a:rPr lang="en-US" dirty="0"/>
              <a:t>DOH would have prevented the attack I performed on DNS spoofing as the traffic would have been encrypted</a:t>
            </a:r>
          </a:p>
          <a:p>
            <a:endParaRPr lang="en-US" dirty="0"/>
          </a:p>
          <a:p>
            <a:r>
              <a:rPr lang="en-US" dirty="0"/>
              <a:t>Cloudflare claims to have a “pro-user privacy policy” and deletes logs after 24 hours. Could a gov’t agency track your activity by requesting CF provide it?</a:t>
            </a:r>
          </a:p>
          <a:p>
            <a:endParaRPr lang="en-US" dirty="0"/>
          </a:p>
          <a:p>
            <a:r>
              <a:rPr lang="en-US" dirty="0"/>
              <a:t>DNS-Over-HTTPS on </a:t>
            </a:r>
            <a:r>
              <a:rPr lang="en-US" dirty="0" err="1"/>
              <a:t>PiHole</a:t>
            </a:r>
            <a:r>
              <a:rPr lang="en-US" dirty="0"/>
              <a:t>: route DNS traffic through </a:t>
            </a:r>
            <a:r>
              <a:rPr lang="en-US" dirty="0" err="1"/>
              <a:t>RaspberryPi</a:t>
            </a:r>
            <a:r>
              <a:rPr lang="en-US" dirty="0"/>
              <a:t> to block ad-serving domains, and improves network performance</a:t>
            </a:r>
          </a:p>
          <a:p>
            <a:endParaRPr lang="en-US" dirty="0"/>
          </a:p>
          <a:p>
            <a:r>
              <a:rPr lang="en-US" dirty="0"/>
              <a:t>Intra is Google’s effort at making an easy to use DOH mobile app</a:t>
            </a:r>
          </a:p>
          <a:p>
            <a:endParaRPr lang="en-US" dirty="0"/>
          </a:p>
          <a:p>
            <a:r>
              <a:rPr lang="en-US" dirty="0"/>
              <a:t>There are other technologies that I did not discuss: </a:t>
            </a:r>
            <a:r>
              <a:rPr lang="en-US" dirty="0" err="1"/>
              <a:t>DoTLS</a:t>
            </a:r>
            <a:r>
              <a:rPr lang="en-US" dirty="0"/>
              <a:t>, </a:t>
            </a:r>
            <a:r>
              <a:rPr lang="en-US" dirty="0" err="1"/>
              <a:t>DNSCurve</a:t>
            </a:r>
            <a:r>
              <a:rPr lang="en-US" dirty="0"/>
              <a:t>, </a:t>
            </a:r>
            <a:r>
              <a:rPr lang="en-US" dirty="0" err="1"/>
              <a:t>DNSCrypt</a:t>
            </a:r>
            <a:r>
              <a:rPr lang="en-US" dirty="0"/>
              <a:t>, DNS over Tor</a:t>
            </a:r>
          </a:p>
          <a:p>
            <a:endParaRPr lang="en-US" dirty="0"/>
          </a:p>
          <a:p>
            <a:r>
              <a:rPr lang="en-US" dirty="0" err="1"/>
              <a:t>DoH</a:t>
            </a:r>
            <a:r>
              <a:rPr lang="en-US" dirty="0"/>
              <a:t> is a solution that offers Confidentiality and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94291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DNS protocol - (Zones, Resource Record Types, Caching</a:t>
            </a:r>
            <a:r>
              <a:rPr lang="en-US" baseline="0" dirty="0"/>
              <a:t>)</a:t>
            </a:r>
            <a:endParaRPr lang="en-US" dirty="0"/>
          </a:p>
          <a:p>
            <a:r>
              <a:rPr lang="en-US" dirty="0"/>
              <a:t>Caching</a:t>
            </a:r>
          </a:p>
          <a:p>
            <a:r>
              <a:rPr lang="en-US" dirty="0"/>
              <a:t>Attacks</a:t>
            </a:r>
          </a:p>
          <a:p>
            <a:r>
              <a:rPr lang="en-US" dirty="0"/>
              <a:t>Efforts to Securing (</a:t>
            </a:r>
            <a:r>
              <a:rPr lang="en-US" baseline="0" dirty="0"/>
              <a:t>DNSSEC, </a:t>
            </a:r>
            <a:r>
              <a:rPr lang="en-US" dirty="0"/>
              <a:t>DNS over HTTPS</a:t>
            </a:r>
            <a:r>
              <a:rPr lang="en-US" baseline="0" dirty="0"/>
              <a:t> (</a:t>
            </a:r>
            <a:r>
              <a:rPr lang="en-US" baseline="0" dirty="0" err="1"/>
              <a:t>DoH</a:t>
            </a:r>
            <a:r>
              <a:rPr lang="en-US" baseline="0" dirty="0"/>
              <a:t>), DANE, DNS over TLS, </a:t>
            </a:r>
            <a:r>
              <a:rPr lang="en-US" baseline="0" dirty="0" err="1"/>
              <a:t>DNScurve</a:t>
            </a:r>
            <a:r>
              <a:rPr lang="en-US" baseline="0" dirty="0"/>
              <a:t>, </a:t>
            </a:r>
            <a:r>
              <a:rPr lang="en-US" baseline="0" dirty="0" err="1"/>
              <a:t>DNScrypt</a:t>
            </a:r>
            <a:r>
              <a:rPr lang="en-US" baseline="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9838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Domain Name System:</a:t>
            </a:r>
            <a:r>
              <a:rPr lang="en-US" baseline="0" dirty="0"/>
              <a:t> Acts as the Internet Phonebook, primary purpose is to resolve Domain names to IP</a:t>
            </a:r>
          </a:p>
          <a:p>
            <a:endParaRPr lang="en-US" dirty="0"/>
          </a:p>
          <a:p>
            <a:r>
              <a:rPr lang="en-US" dirty="0"/>
              <a:t>Humans have a hard time remembering IP addresses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Application layer: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Software: BIND – Berkeley Internet Name Domain – Most widely used DNS software on </a:t>
            </a:r>
            <a:r>
              <a:rPr lang="en-US"/>
              <a:t>the Internet</a:t>
            </a:r>
            <a:endParaRPr lang="en-US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DNS resolver, Domain Name Authority Server to answer requests from resolvers, and other DNS tools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Typically DNS operates on UDP port 53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Connectionless, Unencrypted, and Unauthenticated traffic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0162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Arranged in Hierarchical zones, 13 root name servers around the world</a:t>
            </a:r>
          </a:p>
          <a:p>
            <a:endParaRPr lang="en-US" baseline="0" dirty="0"/>
          </a:p>
          <a:p>
            <a:r>
              <a:rPr lang="en-US" baseline="0" dirty="0"/>
              <a:t>DNS servers contain zone files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5705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DNS query sent by DNS server on behalf of a host</a:t>
            </a:r>
          </a:p>
          <a:p>
            <a:endParaRPr lang="en-US" dirty="0"/>
          </a:p>
          <a:p>
            <a:r>
              <a:rPr lang="en-US" dirty="0"/>
              <a:t>Record information is stored in zone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5575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Zone file record information:</a:t>
            </a:r>
          </a:p>
          <a:p>
            <a:r>
              <a:rPr lang="en-US" dirty="0"/>
              <a:t>A – record contains the IP</a:t>
            </a:r>
            <a:r>
              <a:rPr lang="en-US" baseline="0" dirty="0"/>
              <a:t> address of the given domain</a:t>
            </a:r>
            <a:endParaRPr lang="en-US" dirty="0"/>
          </a:p>
          <a:p>
            <a:r>
              <a:rPr lang="en-US" dirty="0"/>
              <a:t>CNAME –</a:t>
            </a:r>
            <a:r>
              <a:rPr lang="en-US" baseline="0" dirty="0"/>
              <a:t> Canonical name links aliases to another domain name</a:t>
            </a:r>
            <a:endParaRPr lang="en-US" dirty="0"/>
          </a:p>
          <a:p>
            <a:r>
              <a:rPr lang="en-US" dirty="0"/>
              <a:t>MX – directs domain email to server hosting</a:t>
            </a:r>
          </a:p>
          <a:p>
            <a:r>
              <a:rPr lang="en-US" dirty="0"/>
              <a:t>NS – records</a:t>
            </a:r>
            <a:r>
              <a:rPr lang="en-US" baseline="0" dirty="0"/>
              <a:t> determine servers that communicate DNS information for a given domain</a:t>
            </a:r>
            <a:endParaRPr lang="en-US" dirty="0"/>
          </a:p>
          <a:p>
            <a:r>
              <a:rPr lang="en-US" dirty="0"/>
              <a:t>PTR – used for reverse lookup</a:t>
            </a:r>
          </a:p>
          <a:p>
            <a:r>
              <a:rPr lang="en-US" dirty="0"/>
              <a:t>SOA – Zone information – primary name server for zone, the responsible party, serial number, TTL </a:t>
            </a:r>
          </a:p>
          <a:p>
            <a:endParaRPr lang="en-US" dirty="0"/>
          </a:p>
          <a:p>
            <a:r>
              <a:rPr lang="en-US" dirty="0"/>
              <a:t>**Click</a:t>
            </a:r>
            <a:r>
              <a:rPr lang="en-US" baseline="0" dirty="0"/>
              <a:t> Image to Show NS lookup**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39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83693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Encryption</a:t>
            </a:r>
          </a:p>
          <a:p>
            <a:endParaRPr lang="en-US" dirty="0"/>
          </a:p>
          <a:p>
            <a:r>
              <a:rPr lang="en-US" dirty="0"/>
              <a:t>No Authentication or Integrity</a:t>
            </a:r>
          </a:p>
          <a:p>
            <a:endParaRPr lang="en-US" dirty="0"/>
          </a:p>
          <a:p>
            <a:r>
              <a:rPr lang="en-US" dirty="0"/>
              <a:t>One can argue there is Availability with 13 Root DNS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77968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DNS is an application layer protocol running on UDP</a:t>
            </a:r>
          </a:p>
          <a:p>
            <a:endParaRPr lang="en-US" baseline="0" dirty="0"/>
          </a:p>
          <a:p>
            <a:r>
              <a:rPr lang="en-US" baseline="0" dirty="0"/>
              <a:t>Unencrypted and Unauthenticated traffic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7070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ics.network%20lookup.pca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" b="7092"/>
          <a:stretch>
            <a:fillRect/>
          </a:stretch>
        </p:blipFill>
        <p:spPr>
          <a:xfrm>
            <a:off x="-170477" y="0"/>
            <a:ext cx="10655455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381987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581847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ZA" dirty="0"/>
              <a:t>Domain Name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926" y="4959166"/>
            <a:ext cx="4000500" cy="1030930"/>
          </a:xfrm>
        </p:spPr>
        <p:txBody>
          <a:bodyPr/>
          <a:lstStyle/>
          <a:p>
            <a:pPr>
              <a:lnSpc>
                <a:spcPct val="50000"/>
              </a:lnSpc>
            </a:pPr>
            <a:endParaRPr lang="en-ZA" dirty="0"/>
          </a:p>
          <a:p>
            <a:pPr>
              <a:lnSpc>
                <a:spcPct val="50000"/>
              </a:lnSpc>
            </a:pPr>
            <a:r>
              <a:rPr lang="en-ZA" dirty="0"/>
              <a:t>Josh Hakala</a:t>
            </a:r>
          </a:p>
          <a:p>
            <a:pPr>
              <a:lnSpc>
                <a:spcPct val="50000"/>
              </a:lnSpc>
            </a:pPr>
            <a:r>
              <a:rPr lang="en-ZA" dirty="0"/>
              <a:t>Network Security W210</a:t>
            </a:r>
          </a:p>
          <a:p>
            <a:pPr>
              <a:lnSpc>
                <a:spcPct val="50000"/>
              </a:lnSpc>
            </a:pPr>
            <a:r>
              <a:rPr lang="en-ZA" dirty="0"/>
              <a:t>UC Berkeley</a:t>
            </a: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6096482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092" y="126629"/>
            <a:ext cx="1442633" cy="14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br>
              <a:rPr lang="en-ZA" dirty="0"/>
            </a:br>
            <a:r>
              <a:rPr lang="en-ZA" dirty="0"/>
              <a:t>DNS</a:t>
            </a:r>
            <a:br>
              <a:rPr lang="en-ZA" dirty="0"/>
            </a:br>
            <a:r>
              <a:rPr lang="en-ZA" dirty="0"/>
              <a:t>Attacks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2519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13CF93-E841-43B6-B199-F8F9736BDC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8177" r="1817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5F812D-A476-4564-8264-C7448E0D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DNS Attacks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E3215-0B35-4933-97F5-0E9CE918373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8750D0-54C3-446D-8B6F-860221B6BE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Amplification</a:t>
            </a:r>
          </a:p>
          <a:p>
            <a:r>
              <a:rPr lang="en-US" sz="3200" dirty="0"/>
              <a:t>Covert Channel Transmission</a:t>
            </a:r>
          </a:p>
          <a:p>
            <a:r>
              <a:rPr lang="en-US" sz="3200" dirty="0"/>
              <a:t>DNS Spoofing</a:t>
            </a:r>
          </a:p>
          <a:p>
            <a:pPr lvl="1"/>
            <a:r>
              <a:rPr lang="en-US" sz="2800" dirty="0"/>
              <a:t>Cache Poisoning</a:t>
            </a:r>
          </a:p>
          <a:p>
            <a:pPr lvl="1"/>
            <a:r>
              <a:rPr lang="en-US" sz="2800" dirty="0"/>
              <a:t>MITM</a:t>
            </a:r>
          </a:p>
          <a:p>
            <a:pPr lvl="1"/>
            <a:r>
              <a:rPr lang="en-US" sz="2800" dirty="0"/>
              <a:t>Compromised DNS Server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32ED3-EAD1-4C22-B1E0-900D1E6306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0195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C346D67-4B79-484E-A500-F56BB40D28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25E6B9-37B6-4969-B4AE-E7064B8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Spoofing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EFE35-C8CC-44B1-9FDC-F87BF34E92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1D6BF9-73F2-4638-B922-5824CE2214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0AAA4-1E3A-4D5A-8B06-C9BDC81A535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8FAC7-9891-4A5D-A582-302CEEACA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13226"/>
            <a:ext cx="7239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6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br>
              <a:rPr lang="en-ZA" dirty="0"/>
            </a:br>
            <a:r>
              <a:rPr lang="en-ZA" dirty="0"/>
              <a:t>DNSSEC</a:t>
            </a:r>
            <a:br>
              <a:rPr lang="en-ZA" dirty="0"/>
            </a:b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301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DNSSEC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28" y="648000"/>
            <a:ext cx="2619213" cy="261921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B816327-377C-40F6-B3C3-7151E0AA9985}"/>
              </a:ext>
            </a:extLst>
          </p:cNvPr>
          <p:cNvSpPr txBox="1">
            <a:spLocks/>
          </p:cNvSpPr>
          <p:nvPr/>
        </p:nvSpPr>
        <p:spPr>
          <a:xfrm>
            <a:off x="423975" y="1183270"/>
            <a:ext cx="7225892" cy="360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ZA" sz="2800" dirty="0"/>
              <a:t>Domain Name System Security Extensions</a:t>
            </a:r>
          </a:p>
          <a:p>
            <a:endParaRPr lang="en-ZA" dirty="0"/>
          </a:p>
          <a:p>
            <a:r>
              <a:rPr lang="en-ZA" dirty="0"/>
              <a:t>Solves the problem of Integrity via Digital Signatures</a:t>
            </a:r>
          </a:p>
          <a:p>
            <a:r>
              <a:rPr lang="en-ZA" dirty="0"/>
              <a:t>DNS resolution is known to be authentic</a:t>
            </a:r>
          </a:p>
          <a:p>
            <a:r>
              <a:rPr lang="en-ZA" dirty="0"/>
              <a:t>Protects against spoofing attacks</a:t>
            </a:r>
          </a:p>
          <a:p>
            <a:r>
              <a:rPr lang="en-ZA" dirty="0"/>
              <a:t>Backwards compatible</a:t>
            </a:r>
          </a:p>
          <a:p>
            <a:r>
              <a:rPr lang="en-ZA" dirty="0"/>
              <a:t>Last mile problem</a:t>
            </a:r>
          </a:p>
          <a:p>
            <a:r>
              <a:rPr lang="en-ZA" dirty="0"/>
              <a:t>Expensive</a:t>
            </a:r>
          </a:p>
          <a:p>
            <a:r>
              <a:rPr lang="en-ZA" dirty="0"/>
              <a:t>DANE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77E505-33A5-480D-9DA6-7C4493E615D5}"/>
              </a:ext>
            </a:extLst>
          </p:cNvPr>
          <p:cNvGrpSpPr/>
          <p:nvPr/>
        </p:nvGrpSpPr>
        <p:grpSpPr>
          <a:xfrm>
            <a:off x="4071028" y="2116702"/>
            <a:ext cx="4886853" cy="4206082"/>
            <a:chOff x="3394658" y="2288152"/>
            <a:chExt cx="4886853" cy="4206082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D55DCB-0FC4-43CF-A872-7A9B3FA6A44B}"/>
                </a:ext>
              </a:extLst>
            </p:cNvPr>
            <p:cNvSpPr/>
            <p:nvPr/>
          </p:nvSpPr>
          <p:spPr>
            <a:xfrm>
              <a:off x="4640433" y="2288152"/>
              <a:ext cx="2391079" cy="206127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9DED197-7336-4E83-907E-24941EFF5DD6}"/>
                </a:ext>
              </a:extLst>
            </p:cNvPr>
            <p:cNvSpPr/>
            <p:nvPr/>
          </p:nvSpPr>
          <p:spPr>
            <a:xfrm>
              <a:off x="5890432" y="4432959"/>
              <a:ext cx="2391079" cy="206127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C507F61-E5A9-4B95-981B-7FB42E64BC19}"/>
                </a:ext>
              </a:extLst>
            </p:cNvPr>
            <p:cNvSpPr/>
            <p:nvPr/>
          </p:nvSpPr>
          <p:spPr>
            <a:xfrm>
              <a:off x="3394658" y="4429529"/>
              <a:ext cx="2391079" cy="206127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35A4938-DB28-4368-9FC8-453E51AFE136}"/>
                </a:ext>
              </a:extLst>
            </p:cNvPr>
            <p:cNvSpPr/>
            <p:nvPr/>
          </p:nvSpPr>
          <p:spPr>
            <a:xfrm rot="3600000">
              <a:off x="4942269" y="3897825"/>
              <a:ext cx="2391079" cy="2061275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CBB3C84-7C8A-43E5-9313-A08428CBC5A2}"/>
              </a:ext>
            </a:extLst>
          </p:cNvPr>
          <p:cNvSpPr txBox="1"/>
          <p:nvPr/>
        </p:nvSpPr>
        <p:spPr>
          <a:xfrm>
            <a:off x="5681313" y="3777867"/>
            <a:ext cx="1662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trike="sngStrike" dirty="0">
                <a:solidFill>
                  <a:schemeClr val="bg1">
                    <a:alpha val="50000"/>
                  </a:schemeClr>
                </a:solidFill>
              </a:rPr>
              <a:t>Confidentiality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BC643-A426-4B45-BE50-63E002499420}"/>
              </a:ext>
            </a:extLst>
          </p:cNvPr>
          <p:cNvSpPr txBox="1"/>
          <p:nvPr/>
        </p:nvSpPr>
        <p:spPr>
          <a:xfrm>
            <a:off x="7126365" y="5928590"/>
            <a:ext cx="1271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trike="sngStrike" dirty="0">
                <a:solidFill>
                  <a:schemeClr val="bg1">
                    <a:alpha val="50000"/>
                  </a:schemeClr>
                </a:solidFill>
              </a:rPr>
              <a:t>Availability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F9C184-EC27-4A4F-A8AA-4C81B0C06353}"/>
              </a:ext>
            </a:extLst>
          </p:cNvPr>
          <p:cNvSpPr txBox="1"/>
          <p:nvPr/>
        </p:nvSpPr>
        <p:spPr>
          <a:xfrm>
            <a:off x="4748733" y="5926869"/>
            <a:ext cx="1035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197780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graphicFrame>
        <p:nvGraphicFramePr>
          <p:cNvPr id="3" name="Content Placeholder 11"/>
          <p:cNvGraphicFramePr>
            <a:graphicFrameLocks/>
          </p:cNvGraphicFramePr>
          <p:nvPr>
            <p:extLst/>
          </p:nvPr>
        </p:nvGraphicFramePr>
        <p:xfrm>
          <a:off x="431800" y="2175250"/>
          <a:ext cx="6767163" cy="212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31135">
                  <a:extLst>
                    <a:ext uri="{9D8B030D-6E8A-4147-A177-3AD203B41FA5}">
                      <a16:colId xmlns:a16="http://schemas.microsoft.com/office/drawing/2014/main" val="2647910959"/>
                    </a:ext>
                  </a:extLst>
                </a:gridCol>
                <a:gridCol w="5036028">
                  <a:extLst>
                    <a:ext uri="{9D8B030D-6E8A-4147-A177-3AD203B41FA5}">
                      <a16:colId xmlns:a16="http://schemas.microsoft.com/office/drawing/2014/main" val="402383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cap="all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RRSIG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Cryptographic</a:t>
                      </a:r>
                      <a:r>
                        <a:rPr lang="en-US" b="0" baseline="0" dirty="0"/>
                        <a:t> signature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45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DNSKEY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signing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 of the DNSKEY</a:t>
                      </a:r>
                      <a:r>
                        <a:rPr lang="en-US" baseline="0" dirty="0"/>
                        <a:t> record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16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NSEC / NSEC3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Explicit</a:t>
                      </a:r>
                      <a:r>
                        <a:rPr lang="en-US" b="0" baseline="0" dirty="0"/>
                        <a:t> denial-of-existence of a DNS record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09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CDNSKEY/CDS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</a:t>
                      </a:r>
                      <a:r>
                        <a:rPr lang="en-US" baseline="0" dirty="0"/>
                        <a:t> zone requesting updates to DS record(s) in parent zone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991410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DNSSEC Additional Record Type Fields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8862E-FEFA-4B14-95BA-98257A50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28" y="648000"/>
            <a:ext cx="2619213" cy="26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8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8CCEC4-F80D-423B-B368-D370A760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DNSSEC -  Chain of Trust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D381C-6256-4C38-97FE-DF56F98A43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45C0F0-6D49-4968-9FD4-9CF5E59051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Hash Public  KSK (Key Signing Key) up chain</a:t>
            </a:r>
          </a:p>
          <a:p>
            <a:r>
              <a:rPr lang="en-US" dirty="0"/>
              <a:t>Root zone has no DS record to compare</a:t>
            </a:r>
          </a:p>
          <a:p>
            <a:r>
              <a:rPr lang="en-US" dirty="0"/>
              <a:t>Root Signing Ceremony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263AF-A84A-4C04-846E-4C5E26305DF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A618E58-8B51-4208-B738-87C00B42D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818" y="0"/>
            <a:ext cx="3467903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FB1DA13-6513-4C13-A6DE-B3310A7B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5" y="3429000"/>
            <a:ext cx="7581831" cy="30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1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3882-C191-41CA-A76E-BFB413F7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Verisign Percentage of Domain Names with DS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C046F-82C1-47D3-9304-18C7AE476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E82E-DFB5-432B-977B-B5E69425AA6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35485-6065-4764-B68B-79493245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37" y="1212935"/>
            <a:ext cx="6850592" cy="5048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1B35F-9698-4D6A-AEEF-DAB5DBE2F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724" y="4486544"/>
            <a:ext cx="3228975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93B8E-251C-474D-8003-78171BE55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28" y="648000"/>
            <a:ext cx="2619213" cy="261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7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br>
              <a:rPr lang="en-ZA" dirty="0"/>
            </a:br>
            <a:r>
              <a:rPr lang="en-ZA" dirty="0"/>
              <a:t>DNS over HTTPS</a:t>
            </a:r>
            <a:br>
              <a:rPr lang="en-ZA" dirty="0"/>
            </a:b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5422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F57AF-30A5-4C4A-B679-00C02599A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859436"/>
            <a:ext cx="11328000" cy="3331813"/>
          </a:xfrm>
        </p:spPr>
        <p:txBody>
          <a:bodyPr/>
          <a:lstStyle/>
          <a:p>
            <a:r>
              <a:rPr lang="en-US" dirty="0"/>
              <a:t>Provides Confidentiality, Integrity via HTTPS</a:t>
            </a:r>
          </a:p>
          <a:p>
            <a:r>
              <a:rPr lang="en-US" dirty="0"/>
              <a:t>Google and Cloudflare offer DOH</a:t>
            </a:r>
          </a:p>
          <a:p>
            <a:r>
              <a:rPr lang="en-US" dirty="0"/>
              <a:t>Relies on trusting recursive resolver</a:t>
            </a:r>
          </a:p>
          <a:p>
            <a:r>
              <a:rPr lang="en-US" dirty="0"/>
              <a:t>Ensures reliable transmission of Ads</a:t>
            </a:r>
          </a:p>
          <a:p>
            <a:r>
              <a:rPr lang="en-US" dirty="0"/>
              <a:t>DNS-Over-HTTPS on </a:t>
            </a:r>
            <a:r>
              <a:rPr lang="en-US" dirty="0" err="1"/>
              <a:t>PiHole</a:t>
            </a:r>
            <a:endParaRPr lang="en-US" dirty="0"/>
          </a:p>
          <a:p>
            <a:r>
              <a:rPr lang="en-US" dirty="0"/>
              <a:t>Intra (Android)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7D126-00B1-4164-ADB7-D5BE50438D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D986D0E-AB77-4338-9B86-0EE041A6C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000" y="238069"/>
            <a:ext cx="5170618" cy="19045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782AB2-02A1-4C4D-942A-1B5591C8D609}"/>
              </a:ext>
            </a:extLst>
          </p:cNvPr>
          <p:cNvGrpSpPr/>
          <p:nvPr/>
        </p:nvGrpSpPr>
        <p:grpSpPr>
          <a:xfrm>
            <a:off x="4071028" y="2116702"/>
            <a:ext cx="4886853" cy="4206082"/>
            <a:chOff x="3394658" y="2288152"/>
            <a:chExt cx="4886853" cy="4206082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EA69AB86-91D1-499D-8602-E1EF401AE7C9}"/>
                </a:ext>
              </a:extLst>
            </p:cNvPr>
            <p:cNvSpPr/>
            <p:nvPr/>
          </p:nvSpPr>
          <p:spPr>
            <a:xfrm>
              <a:off x="4640433" y="2288152"/>
              <a:ext cx="2391079" cy="206127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09C3A62-3E04-43CF-9D45-CFA1E2CDEFAD}"/>
                </a:ext>
              </a:extLst>
            </p:cNvPr>
            <p:cNvSpPr/>
            <p:nvPr/>
          </p:nvSpPr>
          <p:spPr>
            <a:xfrm>
              <a:off x="5890432" y="4432959"/>
              <a:ext cx="2391079" cy="206127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68F78EBB-11FF-4F20-9586-F8518C18802D}"/>
                </a:ext>
              </a:extLst>
            </p:cNvPr>
            <p:cNvSpPr/>
            <p:nvPr/>
          </p:nvSpPr>
          <p:spPr>
            <a:xfrm>
              <a:off x="3394658" y="4429529"/>
              <a:ext cx="2391079" cy="206127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26CC8ED-90C4-4A80-96FD-2C6636EEA618}"/>
                </a:ext>
              </a:extLst>
            </p:cNvPr>
            <p:cNvSpPr/>
            <p:nvPr/>
          </p:nvSpPr>
          <p:spPr>
            <a:xfrm rot="3600000">
              <a:off x="4942269" y="3897825"/>
              <a:ext cx="2391079" cy="2061275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B15C207-DE7B-4E7D-8B06-0CCF6E76576A}"/>
              </a:ext>
            </a:extLst>
          </p:cNvPr>
          <p:cNvSpPr txBox="1"/>
          <p:nvPr/>
        </p:nvSpPr>
        <p:spPr>
          <a:xfrm>
            <a:off x="5681313" y="3777867"/>
            <a:ext cx="1662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410B9-AA05-4092-9D80-25A8BA84E532}"/>
              </a:ext>
            </a:extLst>
          </p:cNvPr>
          <p:cNvSpPr txBox="1"/>
          <p:nvPr/>
        </p:nvSpPr>
        <p:spPr>
          <a:xfrm>
            <a:off x="7126365" y="5928590"/>
            <a:ext cx="1271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trike="sngStrike" dirty="0">
                <a:solidFill>
                  <a:schemeClr val="bg1">
                    <a:alpha val="50000"/>
                  </a:schemeClr>
                </a:solidFill>
              </a:rPr>
              <a:t>Availability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5E05D5-A57F-4588-8274-2BF35CD8EA97}"/>
              </a:ext>
            </a:extLst>
          </p:cNvPr>
          <p:cNvSpPr txBox="1"/>
          <p:nvPr/>
        </p:nvSpPr>
        <p:spPr>
          <a:xfrm>
            <a:off x="4748733" y="5926869"/>
            <a:ext cx="1035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2071942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00D951-C573-4AEA-9932-0D0057F5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91" y="1599093"/>
            <a:ext cx="11328000" cy="432000"/>
          </a:xfrm>
        </p:spPr>
        <p:txBody>
          <a:bodyPr/>
          <a:lstStyle/>
          <a:p>
            <a:r>
              <a:rPr lang="en-US" sz="4000" dirty="0"/>
              <a:t>I was having trouble locating a DNS joke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6F3CCD-7129-4037-A74D-8D114A5048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3826F0-69F4-400C-A74D-CEB0BCFE0F1C}"/>
              </a:ext>
            </a:extLst>
          </p:cNvPr>
          <p:cNvSpPr/>
          <p:nvPr/>
        </p:nvSpPr>
        <p:spPr>
          <a:xfrm>
            <a:off x="1950834" y="2262187"/>
            <a:ext cx="4228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It's resolved.</a:t>
            </a:r>
          </a:p>
        </p:txBody>
      </p:sp>
    </p:spTree>
    <p:extLst>
      <p:ext uri="{BB962C8B-B14F-4D97-AF65-F5344CB8AC3E}">
        <p14:creationId xmlns:p14="http://schemas.microsoft.com/office/powerpoint/2010/main" val="235076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DA32A-2602-4371-BE0A-8F0FA7ADE8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948E2E-5BDA-41F7-89C3-160C70F0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698" y="3213000"/>
            <a:ext cx="3194604" cy="432000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8017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85" y="200431"/>
            <a:ext cx="6477000" cy="647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3" name="TextBox 2"/>
          <p:cNvSpPr txBox="1"/>
          <p:nvPr/>
        </p:nvSpPr>
        <p:spPr>
          <a:xfrm>
            <a:off x="960895" y="1348353"/>
            <a:ext cx="60288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DNS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DNS Spoofing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DNSSEC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enumeration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DNS over HTTPS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Agenda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2276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br>
              <a:rPr lang="en-ZA" dirty="0"/>
            </a:br>
            <a:r>
              <a:rPr lang="en-ZA" dirty="0"/>
              <a:t>DNS</a:t>
            </a:r>
            <a:br>
              <a:rPr lang="en-ZA" dirty="0"/>
            </a:br>
            <a:r>
              <a:rPr lang="en-ZA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420687" y="348700"/>
            <a:ext cx="4616262" cy="6974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Domain Name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99C38-0226-4C96-8A7C-5B5728B1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6" y="1799789"/>
            <a:ext cx="10898588" cy="32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0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420687" y="348700"/>
            <a:ext cx="4616262" cy="6974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Basic DNS Resolution Process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C5058-DD09-4D4A-B706-B329E36EB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1"/>
          <a:stretch/>
        </p:blipFill>
        <p:spPr>
          <a:xfrm>
            <a:off x="3552472" y="1229016"/>
            <a:ext cx="5087056" cy="53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Resource Record Type Fields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337437"/>
              </p:ext>
            </p:extLst>
          </p:nvPr>
        </p:nvGraphicFramePr>
        <p:xfrm>
          <a:off x="431800" y="2175250"/>
          <a:ext cx="4496661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50309">
                  <a:extLst>
                    <a:ext uri="{9D8B030D-6E8A-4147-A177-3AD203B41FA5}">
                      <a16:colId xmlns:a16="http://schemas.microsoft.com/office/drawing/2014/main" val="2647910959"/>
                    </a:ext>
                  </a:extLst>
                </a:gridCol>
                <a:gridCol w="3346352">
                  <a:extLst>
                    <a:ext uri="{9D8B030D-6E8A-4147-A177-3AD203B41FA5}">
                      <a16:colId xmlns:a16="http://schemas.microsoft.com/office/drawing/2014/main" val="402383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32-bit Internet Address(</a:t>
                      </a:r>
                      <a:r>
                        <a:rPr lang="en-US" b="0" dirty="0" err="1"/>
                        <a:t>es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45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AAAA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128-bit Internet Address(</a:t>
                      </a:r>
                      <a:r>
                        <a:rPr lang="en-US" b="0" dirty="0" err="1"/>
                        <a:t>es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66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Canonical</a:t>
                      </a:r>
                      <a:r>
                        <a:rPr lang="en-US" baseline="0" dirty="0"/>
                        <a:t> name for alias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66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eXchange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116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Name Server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09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PoinTeR</a:t>
                      </a:r>
                      <a:r>
                        <a:rPr lang="en-US" dirty="0"/>
                        <a:t> (reverse)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62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Of Authority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01035"/>
                  </a:ext>
                </a:extLst>
              </a:tr>
            </a:tbl>
          </a:graphicData>
        </a:graphic>
      </p:graphicFrame>
      <p:pic>
        <p:nvPicPr>
          <p:cNvPr id="7" name="Content Placeholder 6">
            <a:hlinkClick r:id="rId3" action="ppaction://hlinkfile"/>
            <a:extLst>
              <a:ext uri="{FF2B5EF4-FFF2-40B4-BE49-F238E27FC236}">
                <a16:creationId xmlns:a16="http://schemas.microsoft.com/office/drawing/2014/main" id="{FB3C9239-BC6F-47AA-B0A3-AD9D85294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370163" y="991986"/>
            <a:ext cx="5871355" cy="5285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69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Local DNS Caching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Windows System DNS caching: </a:t>
            </a:r>
          </a:p>
          <a:p>
            <a:r>
              <a:rPr lang="en-ZA" dirty="0"/>
              <a:t>Command Prompt: </a:t>
            </a:r>
            <a:r>
              <a:rPr lang="en-ZA" b="1" dirty="0">
                <a:solidFill>
                  <a:srgbClr val="FF0000"/>
                </a:solidFill>
              </a:rPr>
              <a:t>ipconfig /</a:t>
            </a:r>
            <a:r>
              <a:rPr lang="en-ZA" b="1" dirty="0" err="1">
                <a:solidFill>
                  <a:srgbClr val="FF0000"/>
                </a:solidFill>
              </a:rPr>
              <a:t>displaydns</a:t>
            </a:r>
            <a:r>
              <a:rPr lang="en-ZA" b="1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ZA" dirty="0"/>
              <a:t>Includes entries from Windows Hosts file</a:t>
            </a:r>
          </a:p>
          <a:p>
            <a:r>
              <a:rPr lang="en-ZA" dirty="0"/>
              <a:t>Chrome: </a:t>
            </a:r>
            <a:r>
              <a:rPr lang="en-ZA" b="1" dirty="0">
                <a:solidFill>
                  <a:srgbClr val="FF0000"/>
                </a:solidFill>
              </a:rPr>
              <a:t>chrome://net-internals/#dns </a:t>
            </a:r>
          </a:p>
          <a:p>
            <a:pPr lvl="1"/>
            <a:r>
              <a:rPr lang="en-ZA" dirty="0"/>
              <a:t>Stores for one minute</a:t>
            </a:r>
          </a:p>
        </p:txBody>
      </p:sp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141678" y="213449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9" r="30077" b="22748"/>
          <a:stretch/>
        </p:blipFill>
        <p:spPr>
          <a:xfrm>
            <a:off x="6284563" y="1368000"/>
            <a:ext cx="4940743" cy="4909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891F6-642A-48AE-9286-37E79DD68C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9751F8-737B-40CF-9A29-7400ACF2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ZA" dirty="0"/>
              <a:t>Problems with DNS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C19EE-6E71-47FF-92BE-74BE52F63387}"/>
              </a:ext>
            </a:extLst>
          </p:cNvPr>
          <p:cNvSpPr txBox="1">
            <a:spLocks/>
          </p:cNvSpPr>
          <p:nvPr/>
        </p:nvSpPr>
        <p:spPr>
          <a:xfrm>
            <a:off x="1916015" y="2677243"/>
            <a:ext cx="8359970" cy="360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ZA" sz="13800" b="1" dirty="0">
                <a:solidFill>
                  <a:srgbClr val="C00000"/>
                </a:solidFill>
              </a:rPr>
              <a:t>No Security</a:t>
            </a:r>
            <a:endParaRPr lang="en-ZA" sz="8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1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9B11199-1F97-49EE-81EA-62122200E27E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948</Words>
  <Application>Microsoft Office PowerPoint</Application>
  <PresentationFormat>Widescreen</PresentationFormat>
  <Paragraphs>228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Times New Roman</vt:lpstr>
      <vt:lpstr>Office Theme</vt:lpstr>
      <vt:lpstr>Domain Name System</vt:lpstr>
      <vt:lpstr>I was having trouble locating a DNS joke   </vt:lpstr>
      <vt:lpstr>PowerPoint Presentation</vt:lpstr>
      <vt:lpstr> DNS Overview</vt:lpstr>
      <vt:lpstr>PowerPoint Presentation</vt:lpstr>
      <vt:lpstr>PowerPoint Presentation</vt:lpstr>
      <vt:lpstr>DNS Resource Record Type Fields</vt:lpstr>
      <vt:lpstr>Local DNS Caching</vt:lpstr>
      <vt:lpstr>Problems with DNS</vt:lpstr>
      <vt:lpstr> DNS Attacks</vt:lpstr>
      <vt:lpstr>Common DNS Attacks</vt:lpstr>
      <vt:lpstr>DNS Spoofing Demo</vt:lpstr>
      <vt:lpstr> DNSSEC </vt:lpstr>
      <vt:lpstr>PowerPoint Presentation</vt:lpstr>
      <vt:lpstr>PowerPoint Presentation</vt:lpstr>
      <vt:lpstr>DNSSEC -  Chain of Trust</vt:lpstr>
      <vt:lpstr>Verisign Percentage of Domain Names with DS Records</vt:lpstr>
      <vt:lpstr> DNS over HTTPS 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2018-09-23T01:59:38Z</dcterms:created>
  <dcterms:modified xsi:type="dcterms:W3CDTF">2018-10-10T22:53:57Z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